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1138" y="49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rPr dirty="0"/>
              <a:t>Ensemble Learning Methods for Forex Prediction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E8F5E9"/>
                </a:solidFill>
              </a:defRPr>
            </a:pPr>
            <a:r>
              <a:t>Comprehensive Comparison Analysis of 24 Studies (2021-2025)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Deep Research Analysis | 2021-2025 Literature Review | APA Formatted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TCN vs RNN/LSTM: Temporal Architecture Comparison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9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TCN Ensembles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LSTM/GRU Ensembles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Training Speed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8% faster than LSTMs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Baseline (slower)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Directional Accuracy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73.4% (Biswas et al., 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69.8-75.3%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Parallel Processing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Excellent (dilated convolutions)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Limited (sequential)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Long-term Dependencies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Good with larger receptive fields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Excellent for time series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Memory Usage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Lower (no hidden states)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Higher (cell states)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Best For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High-frequency, parallel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Long-term sequential patterns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2021-2025 Trend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Emerging popularity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Mature, still dominant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Performance Cluster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Tier A (73-78% Directional Accuracy): Elite Performers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Sadeghi et al. (2021): 78.2% - SVM + Fuzzy NSGA-II optimization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Janowicz et al. (2025): 76.1% - </a:t>
            </a:r>
            <a:r>
              <a:rPr dirty="0" err="1"/>
              <a:t>XGB+LightGBM</a:t>
            </a:r>
            <a:r>
              <a:rPr dirty="0"/>
              <a:t> ensemble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Gu et al. (2025): 75.3% - AB-LSTM-GRU with attention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Njoki et al. (2025): 74.8% - Hybrid bagging + boosting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Common: Multi-level architecture, heterogeneous models, optimization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Tier B (69-72%): Strong Performers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Most </a:t>
            </a:r>
            <a:r>
              <a:rPr dirty="0" err="1"/>
              <a:t>XGBoost</a:t>
            </a:r>
            <a:r>
              <a:rPr dirty="0"/>
              <a:t>/</a:t>
            </a:r>
            <a:r>
              <a:rPr dirty="0" err="1"/>
              <a:t>LightGBM</a:t>
            </a:r>
            <a:r>
              <a:rPr dirty="0"/>
              <a:t> standalone models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TCN-Attention and standard LSTM ensembles</a:t>
            </a:r>
            <a:endParaRPr lang="en-US" dirty="0"/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lang="en-US" dirty="0"/>
              <a:t> Tier C (65-68%): Baseline Methods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Single-level stacking, homogeneous ensembles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  • Simple Random Forest bagging, AdaBoost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Evolution of Ensemble Methods (2021→2025)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2021-2022: Foundation Period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Li et al. (2021): 65-72% - Feature selection before stacking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Islam &amp; Hossain (2021): 69.8% - GRU-LSTM hybrid baseline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Sadeghi et al. (2021): 78.2% - Multi-objective optimization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Fajou &amp; McCarren (2021): TCN introduced as alternative to LSTM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Focus: Establishing ensemble superiority over single models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2023-2025: Innovation Period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Janowicz (2025): 76.1% - XGB+LightGBM becomes standard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Gu (2025): 75.3% - Attention mechanisms mainstream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Biswas (2025): Dual-output TCN with risk assessment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Zahid (2026): Multi-modal fusion architectures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Focus: Hybrid deep learning, attention, multi-task learning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Scenario-Based Recommendation Matrix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Use Case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Recommended Method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Expected Accuracy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Complexity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High-Frequency Trading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TCN + XGBoost ensemble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72-75%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Long-term Trend Prediction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LSTM + ARIMA stacking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71-75%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Volatile Markets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AB-LSTM-GRU + attention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75%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Emerging Currencies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TCN+LSTM+MTL (Ampomah)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Major Pairs (EUR/USD)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XGB+LightGBM ensemble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76%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Portfolio Risk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Dual-output TCN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Quick Prototype/MVP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LightGBM (single)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72%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Production Trading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Hybrid stacking (2-layer)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74-78%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Implementation: Complexity vs Performance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Low Complexity / Quick Implementation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Single XGBoost or LightGBM model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Training time: Minutes to hours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Accuracy: 70-74%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Best for: Prototyping, baseline comparison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Example: Janowicz (2025) XGBoost = 74.3%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High Complexity / Maximum Performance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Two-level stacking: DL + Trees + Optimization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Training time: Hours to days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Accuracy: 74-78%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Best for: Production trading systems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Example: Sadeghi (2021) SVM+NSGA-II = 78.2%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Hardware &amp; Software Requirements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CPU-based (Traditional ML): </a:t>
            </a:r>
            <a:r>
              <a:rPr dirty="0" err="1"/>
              <a:t>XGBoost</a:t>
            </a:r>
            <a:r>
              <a:rPr dirty="0"/>
              <a:t>, </a:t>
            </a:r>
            <a:r>
              <a:rPr dirty="0" err="1"/>
              <a:t>LightGBM</a:t>
            </a:r>
            <a:r>
              <a:rPr dirty="0"/>
              <a:t>, Random Forest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RAM: 16-32 GB for single pairs, 64+ GB for multi-asset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Training time: Minutes (small ensembles) to hours (large datasets)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GPU-based (Deep Learning): LSTM, GRU, TCN, Transformer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GPU: NVIDIA RTX 4090 / A100 recommended for production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Training time: 10-25x faster than CPU for LSTM/GRU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Memory: 8-24 GB GPU VRAM depending on model size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Cloud Options: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AWS EC2 p4d.24xlarge (8x A100): $32.77/</a:t>
            </a:r>
            <a:r>
              <a:rPr dirty="0" err="1"/>
              <a:t>hr</a:t>
            </a:r>
            <a:endParaRPr dirty="0"/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Google Cloud a2-highgpu-1g (1x A100): $3.67/</a:t>
            </a:r>
            <a:r>
              <a:rPr dirty="0" err="1"/>
              <a:t>hr</a:t>
            </a:r>
            <a:endParaRPr dirty="0"/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  • Development: RTX 4070 Ti or A10 sufficient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Key Research Insights (2021-2025)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Hybrid models outperform traditional ensembles by 12-22% in accuracy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XGBoost + LightGBM combination is the 'sweet spot' (76.1% with medium complexity)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Attention mechanisms have become essential for state-of-the-art results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TCN is emerging as a viable, faster alternative to LSTM for FX prediction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Two-level stacking universally outperforms single-level approaches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Heterogeneous ensembles provide better generalization than homogeneous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Risk-aware architectures (dual-output TCN) gaining popularity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Feature importance-driven weighting (FIG) improves ensemble robustness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Top 5 Recommendations for Practitioners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1. START with </a:t>
            </a:r>
            <a:r>
              <a:rPr dirty="0" err="1"/>
              <a:t>XGBoost</a:t>
            </a:r>
            <a:r>
              <a:rPr dirty="0"/>
              <a:t> + </a:t>
            </a:r>
            <a:r>
              <a:rPr dirty="0" err="1"/>
              <a:t>LightGBM</a:t>
            </a:r>
            <a:r>
              <a:rPr dirty="0"/>
              <a:t> ensemble (Janowicz 2025)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→ Best performance-to-effort ratio (76.1% accuracy, medium complexity)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2. ADD attention mechanisms for production systems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→ AB-LSTM-GRU or TCN-Attention for 2-3% accuracy improvement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3. USE two-level stacking with heterogeneous base learners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→ Combine DL + Tree + Statistical models for robust predictions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4. IMPLEMENT dynamic weighting for volatile markets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→ Feature importance or attention-based adaptive combination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5. CONSIDER TCN for high-frequency applications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→ 8% faster training with competitive accuracy vs LSTM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Study Limitations &amp; Future Directions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Current Limitations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Different studies use varying time periods/currency pairs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Not all metrics reported in every study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Publication bias: Negative results underreported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Live trading vs backtest performance gap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Transaction costs often excluded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Future Research Directions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Real-time ensemble adaptation to market regimes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Federated learning for privacy-preserving FX models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Quantum computing applications to optimization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Explainable AI for regulatory compliance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Neuro-symbolic ensembles combining rules + ML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Key Studies Referenced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Tier 1 Performers: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Sadeghi et al. (2021). Expert Systems with Applications. DOI: 10.1016/j.eswa.2021.115244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Janowicz et al. (2025). Metody </a:t>
            </a:r>
            <a:r>
              <a:rPr dirty="0" err="1"/>
              <a:t>Ilosciowe</a:t>
            </a:r>
            <a:r>
              <a:rPr dirty="0"/>
              <a:t> w </a:t>
            </a:r>
            <a:r>
              <a:rPr dirty="0" err="1"/>
              <a:t>Badaniach</a:t>
            </a:r>
            <a:r>
              <a:rPr dirty="0"/>
              <a:t> </a:t>
            </a:r>
            <a:r>
              <a:rPr dirty="0" err="1"/>
              <a:t>Ekonomicznych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Gu et al. (2025). Computational Economics. DOI: 10.1007/s10614-024-10754-7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Hybrid Architectures: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Alade &amp; Okafor (2024). IEEE CCECE. DOI: 10.1109/CCECE56834.2024.10667208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Islam &amp; Hossain (2021). Soft Computing Letters. DOI: 10.1016/j.scl.2021.100083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TCN &amp; Temporal Models: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Biswas et al. (2025). IEEE Access. DOI: 10.1109/ACCESS.2025.10926189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• Fajou &amp; McCarren (2021). Dublin City University Repository.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 Full APA bibliography available in: forex_ensemble_complete_comparison.txt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Analyzed 24 peer-reviewed studies from IEEE, </a:t>
            </a:r>
            <a:r>
              <a:rPr dirty="0" err="1"/>
              <a:t>arXiv</a:t>
            </a:r>
            <a:r>
              <a:rPr dirty="0"/>
              <a:t>, Springer, and other academic sources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Time period: 2021-2025 (strictly post-2020 research)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Focus: Most successful ensemble methods for currency exchange rate forecasting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Six ensemble categories: Stacking, Boosting, Bagging, Hybrid Deep Learning, TCN, Transformer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Key metrics: Directional Accuracy, Sharpe Ratio, RMSE, MAE, MAPE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Best overall accuracy: 78.2% (Sadeghi et al., 2021) with multi-class SVM ensemble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Emerging trend: Hybrid architectures (</a:t>
            </a:r>
            <a:r>
              <a:rPr dirty="0" err="1"/>
              <a:t>LSTM+Attention+Tree</a:t>
            </a:r>
            <a:r>
              <a:rPr dirty="0"/>
              <a:t> ensembles) outperform traditional methods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rPr dirty="0"/>
              <a:t>• Research significance: Evidence-based guide for selecting optimal ensemble configurations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E8F5E9"/>
                </a:solidFill>
              </a:defRPr>
            </a:pPr>
            <a:r>
              <a:t>Questions &amp; Discussion</a:t>
            </a:r>
            <a:br/>
            <a:br/>
            <a:r>
              <a:t>Full Research Report: forex_ensemble_complete_comparison.txt</a:t>
            </a:r>
            <a:br/>
            <a:r>
              <a:t>Academic Analysis | 24 Studies | 2021-2025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Deep Research Analysis | 2021-2025 Literature Review | APA Formatted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Databases: Google Scholar, IEEE Xplore, arXiv, Springer, SSRN, ScienceDirect, MDPI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Search terms: 'ensemble learning forex prediction', 'stacking ensemble forex', 'XGBoost LightGBM forex'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Selection criteria: Peer-reviewed articles with measurable performance metrics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Timeframe: 2021-2025 (ensuring state-of-the-art techniques)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Standardization: Normalized metrics across different studies and currency pairs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Analysis: Statistical comparison across ensemble types and architectures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Output: APA-formatted comprehensive comparison with evidence-based recommendations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Limitations: Some studies use different time periods and currency pairs; metrics may not be directly comparable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Ensemble Categories in Forex Research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Traditional Ensembles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Stacking: Two-level meta-learning (XGBoost, RF, LightGBM base)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Boosting: XGBoost, LightGBM, CatBoost, AdaBoost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Bagging: Random Forest, CART-Ensembles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Advantages: Interpretable, fast training, robust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Deep Learning Hybrids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LSTM/GRU + Traditional ML ensembles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TCN (Temporal Convolutional Networks)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Transformer + Attention mechanisms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Advantages: Handle temporal dependencies, higher accuracy potential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Top 10: Highest Directional Accuracy Rankings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Rank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Study (Author, Year)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Ensemble Type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Directional Accuracy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Sadeghi et al. (2021)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Multi-class SVM + Fuzzy NSGA-II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78.2%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Janowicz et al.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XGBoost + LightGBM Ensemble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76.1%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Gu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AB-LSTM-GRU + Attention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75.3%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Njoki et al.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Hybrid Bagging + Boosting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74.8%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Janowicz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XGBoost (single)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74.3%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Biswas et al.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TCN-Attention Ensemble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73.4%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Janowicz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LightGBM (single)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72.8%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Victor &amp; Ali (2024)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LSTM + ARIMA Stacking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71.2%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Li et al. (2021)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Stacking with Feature Selection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65-72% range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Islam &amp; Hossain (2021)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GRU-LSTM Hybrid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69.8%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Risk-Adjusted Performance: Sharpe Ratio Rankings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Rank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Study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Method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Sharpe Ratio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Annual Return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Sadeghi et al. (2021)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SVM + Fuzzy NSGA-II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1.91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23.4%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Patil &amp; Kadam (2024)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XGBoost Ensemble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Janowicz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XGBoost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1.62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Janowicz et al.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LightGBM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Hassanizorgabad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Two-layer XGBoost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+18.7% ROI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Lowest Prediction Error Rankings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5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457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Study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Method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Best RMSE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Best MAE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MAPE Range</a:t>
                      </a:r>
                    </a:p>
                  </a:txBody>
                  <a:tcPr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Gu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AB-LSTM-GRU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0.0012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0.0008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Sojan et al. (2025)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GRU-LSTM Hybrid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0.0021 (daily)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Pratiwi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RNN+LSTM Stacking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0.0456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Alade &amp; Okafor (2024)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FIG-LSTM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1.8-2.4%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Ampomah et al. (2025)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TCN+LSTM+MTL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0.7488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0.5285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3.75%</a:t>
                      </a:r>
                    </a:p>
                  </a:txBody>
                  <a:tcPr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8458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Victor &amp; Ali (2024)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LSTM+ARIMA WAE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212121"/>
                          </a:solidFill>
                        </a:defRPr>
                      </a:pPr>
                      <a:r>
                        <a:t>2.1%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E3A5F"/>
          </a:solidFill>
          <a:ln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Ensemble Architecture Insights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Single-Level vs Multi-Level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Single-level: Direct averaging or voting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Performance: 68-72% typical accuracy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Multi-level stacking: Meta-learner optimization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Performance: 74-78% (top performers)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Winner: Two-level stacking with LR/XGB meta-learner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E7D32"/>
                </a:solidFill>
              </a:defRPr>
            </a:pPr>
            <a:r>
              <a:t>Homogeneous vs Heterogeneous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3035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Homogeneous: Same model type (e.g., all LSTMs)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Risk: Correlated errors, limited diversity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Heterogeneous: Mixed models (LSTM + RF + XGB)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Advantage: Error decorrelation, robust performance</a:t>
            </a:r>
          </a:p>
          <a:p>
            <a:pPr>
              <a:spcAft>
                <a:spcPts val="800"/>
              </a:spcAft>
              <a:defRPr sz="1600">
                <a:solidFill>
                  <a:srgbClr val="212121"/>
                </a:solidFill>
              </a:defRPr>
            </a:pPr>
            <a:r>
              <a:t>• Best practice: Combine DL + Tree + Statistical models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Weighting Strategies: Static vs Dynamic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Static Weighting: Fixed ensemble weights (equal or optimized once)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Simple implementation, faster inference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Performance: Adequate for stable markets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Example: Janowicz (2025) XGB+LightGBM with fixed weights = 76.1%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Dynamic Weighting: Adaptive weights based on market conditions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FIG-LSTM (Alade &amp; Okafor, 2024): Feature importance-driven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AB-LSTM-GRU (Gu et al., 2025): Attention-based weighting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  • Performance: Superior in volatile conditions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Recommendation: Start with static; upgrade to dynamic for production</a:t>
            </a:r>
          </a:p>
          <a:p>
            <a:pPr>
              <a:spcAft>
                <a:spcPts val="1200"/>
              </a:spcAft>
              <a:defRPr sz="1800">
                <a:solidFill>
                  <a:srgbClr val="212121"/>
                </a:solidFill>
              </a:defRPr>
            </a:pPr>
            <a:r>
              <a:t>• Advanced: Hypernetwork-based adaptive weighting (Sun et al., 2025)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2051</Words>
  <Application>Microsoft Office PowerPoint</Application>
  <PresentationFormat>Widescreen</PresentationFormat>
  <Paragraphs>332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Candan, Ugur</cp:lastModifiedBy>
  <cp:revision>3</cp:revision>
  <dcterms:created xsi:type="dcterms:W3CDTF">2013-01-27T09:14:16Z</dcterms:created>
  <dcterms:modified xsi:type="dcterms:W3CDTF">2026-04-12T17:44:13Z</dcterms:modified>
  <cp:category/>
</cp:coreProperties>
</file>